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media/image10.svg" ContentType="image/svg+xml"/>
  <Override PartName="/ppt/media/image12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78" r:id="rId3"/>
    <p:sldId id="277" r:id="rId4"/>
    <p:sldId id="261" r:id="rId5"/>
    <p:sldId id="262" r:id="rId6"/>
    <p:sldId id="263" r:id="rId7"/>
    <p:sldId id="265" r:id="rId8"/>
    <p:sldId id="267" r:id="rId9"/>
    <p:sldId id="300" r:id="rId10"/>
    <p:sldId id="301" r:id="rId11"/>
    <p:sldId id="294" r:id="rId12"/>
    <p:sldId id="302" r:id="rId13"/>
    <p:sldId id="266" r:id="rId14"/>
    <p:sldId id="268" r:id="rId15"/>
    <p:sldId id="298" r:id="rId16"/>
    <p:sldId id="270" r:id="rId17"/>
    <p:sldId id="299" r:id="rId18"/>
    <p:sldId id="279" r:id="rId19"/>
  </p:sldIdLst>
  <p:sldSz cx="12192000" cy="6858000"/>
  <p:notesSz cx="6858000" cy="9144000"/>
  <p:embeddedFontLst>
    <p:embeddedFont>
      <p:font typeface="思源黑体 CN Regular" panose="020B0500000000000000" pitchFamily="34" charset="-122"/>
      <p:regular r:id="rId24"/>
    </p:embeddedFont>
    <p:embeddedFont>
      <p:font typeface="思源黑体 CN Bold" panose="020B0800000000000000" pitchFamily="34" charset="-122"/>
      <p:bold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16B"/>
    <a:srgbClr val="CBBD9F"/>
    <a:srgbClr val="CED4E8"/>
    <a:srgbClr val="F6F4EE"/>
    <a:srgbClr val="DEAD34"/>
    <a:srgbClr val="675837"/>
    <a:srgbClr val="E6DFD0"/>
    <a:srgbClr val="B3BDDB"/>
    <a:srgbClr val="F0F0F0"/>
    <a:srgbClr val="C2B2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2.xml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29DEC4DA-1C63-417A-A331-FED39B44F7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352C16F8-742F-4997-A995-71D6EB2E3B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 pitchFamily="34" charset="-122"/>
              </a:defRPr>
            </a:lvl1pPr>
          </a:lstStyle>
          <a:p>
            <a:fld id="{9438AC3F-8F53-4E3C-B683-F148C529E5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 pitchFamily="34" charset="-122"/>
              </a:defRPr>
            </a:lvl1pPr>
          </a:lstStyle>
          <a:p>
            <a:fld id="{A7BA1597-B1AC-4962-B288-8544598C9D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 panose="020B0500000000000000" pitchFamily="34" charset="-122"/>
          <a:ea typeface="思源黑体 CN Bold" panose="020B08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5.svg"/><Relationship Id="rId7" Type="http://schemas.openxmlformats.org/officeDocument/2006/relationships/image" Target="../media/image2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655459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099929" y="6014526"/>
            <a:ext cx="4563329" cy="484406"/>
            <a:chOff x="7328529" y="6014526"/>
            <a:chExt cx="4563329" cy="484406"/>
          </a:xfrm>
        </p:grpSpPr>
        <p:sp>
          <p:nvSpPr>
            <p:cNvPr id="9" name="矩形: 圆角 8"/>
            <p:cNvSpPr/>
            <p:nvPr/>
          </p:nvSpPr>
          <p:spPr>
            <a:xfrm>
              <a:off x="7328529" y="6014526"/>
              <a:ext cx="2120900" cy="484406"/>
            </a:xfrm>
            <a:prstGeom prst="roundRect">
              <a:avLst>
                <a:gd name="adj" fmla="val 50000"/>
              </a:avLst>
            </a:prstGeom>
            <a:solidFill>
              <a:srgbClr val="CBBD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Regular" panose="020B05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97440" y="6072063"/>
              <a:ext cx="1783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2416B"/>
                  </a:solidFill>
                  <a:ea typeface="思源黑体 CN Regular" panose="020B0500000000000000" pitchFamily="34" charset="-122"/>
                </a:rPr>
                <a:t>主讲人：</a:t>
              </a:r>
              <a:r>
                <a:rPr lang="zh-CN" altLang="en-US">
                  <a:solidFill>
                    <a:srgbClr val="32416B"/>
                  </a:solidFill>
                  <a:ea typeface="思源黑体 CN Regular" panose="020B0500000000000000" pitchFamily="34" charset="-122"/>
                </a:rPr>
                <a:t>刘廷奇</a:t>
              </a:r>
              <a:endParaRPr lang="zh-CN" altLang="en-US">
                <a:solidFill>
                  <a:srgbClr val="32416B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9770958" y="6014526"/>
              <a:ext cx="2120900" cy="484406"/>
            </a:xfrm>
            <a:prstGeom prst="roundRect">
              <a:avLst>
                <a:gd name="adj" fmla="val 50000"/>
              </a:avLst>
            </a:prstGeom>
            <a:solidFill>
              <a:srgbClr val="CBBD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939869" y="6072063"/>
              <a:ext cx="1783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2416B"/>
                  </a:solidFill>
                  <a:ea typeface="思源黑体 CN Regular" panose="020B0500000000000000" pitchFamily="34" charset="-122"/>
                </a:rPr>
                <a:t>指导教师：</a:t>
              </a:r>
              <a:r>
                <a:rPr lang="zh-CN" altLang="en-US">
                  <a:solidFill>
                    <a:srgbClr val="32416B"/>
                  </a:solidFill>
                  <a:ea typeface="思源黑体 CN Regular" panose="020B0500000000000000" pitchFamily="34" charset="-122"/>
                </a:rPr>
                <a:t>刘姝</a:t>
              </a:r>
              <a:endParaRPr lang="zh-CN" altLang="en-US">
                <a:solidFill>
                  <a:srgbClr val="32416B"/>
                </a:solidFill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14442" y="5795064"/>
            <a:ext cx="6315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OPENING REPORT</a:t>
            </a:r>
            <a:endParaRPr lang="zh-CN" altLang="en-US" sz="5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244518" y="-3"/>
            <a:ext cx="6947482" cy="478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993298" y="2314614"/>
            <a:ext cx="10241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6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Bold" panose="020B0800000000000000" pitchFamily="34" charset="-122"/>
              </a:rPr>
              <a:t>课程线上答疑分享学习系统</a:t>
            </a:r>
            <a:endParaRPr lang="zh-CN" altLang="en-US" sz="6600">
              <a:solidFill>
                <a:schemeClr val="bg1"/>
              </a:solidFill>
              <a:latin typeface="思源黑体 CN Regular" panose="020B05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3298" y="962104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>
                <a:ln w="19050">
                  <a:solidFill>
                    <a:schemeClr val="bg1"/>
                  </a:solidFill>
                </a:ln>
                <a:noFill/>
                <a:latin typeface="思源黑体 CN Regular" panose="020B0500000000000000" pitchFamily="34" charset="-122"/>
                <a:ea typeface="思源黑体 CN Bold" panose="020B0800000000000000" pitchFamily="34" charset="-122"/>
              </a:rPr>
              <a:t>开题报告</a:t>
            </a:r>
            <a:endParaRPr lang="zh-CN" altLang="en-US" sz="6600">
              <a:ln w="19050">
                <a:solidFill>
                  <a:schemeClr val="bg1"/>
                </a:solidFill>
              </a:ln>
              <a:noFill/>
              <a:latin typeface="思源黑体 CN Regular" panose="020B05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092200" y="3667125"/>
            <a:ext cx="3584575" cy="0"/>
          </a:xfrm>
          <a:prstGeom prst="line">
            <a:avLst/>
          </a:prstGeom>
          <a:ln w="19050">
            <a:solidFill>
              <a:srgbClr val="CBB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93298" y="3911641"/>
            <a:ext cx="320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CBBD9F"/>
                </a:solidFill>
                <a:ea typeface="思源黑体 CN Regular" panose="020B0500000000000000" pitchFamily="34" charset="-122"/>
              </a:rPr>
              <a:t>北京电子科技学院</a:t>
            </a:r>
            <a:endParaRPr lang="en-US" altLang="zh-CN">
              <a:solidFill>
                <a:srgbClr val="CBBD9F"/>
              </a:solidFill>
              <a:ea typeface="思源黑体 CN Regular" panose="020B0500000000000000" pitchFamily="34" charset="-122"/>
            </a:endParaRPr>
          </a:p>
          <a:p>
            <a:r>
              <a:rPr lang="en-US" altLang="zh-CN">
                <a:solidFill>
                  <a:srgbClr val="CBBD9F"/>
                </a:solidFill>
                <a:ea typeface="思源黑体 CN Regular" panose="020B0500000000000000" pitchFamily="34" charset="-122"/>
              </a:rPr>
              <a:t>2019</a:t>
            </a:r>
            <a:r>
              <a:rPr lang="zh-CN" altLang="en-US">
                <a:solidFill>
                  <a:srgbClr val="CBBD9F"/>
                </a:solidFill>
                <a:ea typeface="思源黑体 CN Regular" panose="020B0500000000000000" pitchFamily="34" charset="-122"/>
              </a:rPr>
              <a:t>级</a:t>
            </a:r>
            <a:r>
              <a:rPr lang="zh-CN" altLang="en-US">
                <a:solidFill>
                  <a:srgbClr val="CBBD9F"/>
                </a:solidFill>
                <a:ea typeface="思源黑体 CN Regular" panose="020B0500000000000000" pitchFamily="34" charset="-122"/>
              </a:rPr>
              <a:t>计算机科学与技术专业</a:t>
            </a:r>
            <a:endParaRPr lang="zh-CN" altLang="en-US">
              <a:solidFill>
                <a:srgbClr val="CBBD9F"/>
              </a:solidFill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4213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功能设计</a:t>
            </a:r>
            <a:r>
              <a:rPr lang="en-US" altLang="zh-CN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学生</a:t>
            </a:r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端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2003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论文研究内容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42658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8611089" y="560744"/>
            <a:ext cx="23152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student</a:t>
            </a:r>
            <a:endParaRPr lang="en-US" altLang="zh-CN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2" r="9066"/>
          <a:stretch>
            <a:fillRect/>
          </a:stretch>
        </p:blipFill>
        <p:spPr>
          <a:xfrm>
            <a:off x="868680" y="1443355"/>
            <a:ext cx="10732135" cy="41998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4213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功能设计</a:t>
            </a:r>
            <a:r>
              <a:rPr lang="en-US" altLang="zh-CN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学生</a:t>
            </a:r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端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2003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论文研究内容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42658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8611089" y="560744"/>
            <a:ext cx="23152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student</a:t>
            </a:r>
            <a:endParaRPr lang="en-US" altLang="zh-CN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8680" y="1424940"/>
            <a:ext cx="10689590" cy="45148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开发技术方案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9593" y="6362184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开发技术方案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542658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95844" y="1963988"/>
            <a:ext cx="4711067" cy="1527977"/>
          </a:xfrm>
          <a:prstGeom prst="rect">
            <a:avLst/>
          </a:prstGeom>
          <a:noFill/>
          <a:ln w="25400">
            <a:solidFill>
              <a:srgbClr val="3241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416529" y="2248463"/>
            <a:ext cx="959026" cy="959026"/>
          </a:xfrm>
          <a:prstGeom prst="ellipse">
            <a:avLst/>
          </a:prstGeom>
          <a:gradFill>
            <a:gsLst>
              <a:gs pos="30000">
                <a:srgbClr val="DDD4C1"/>
              </a:gs>
              <a:gs pos="85000">
                <a:srgbClr val="C2B28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5555" y="2246794"/>
            <a:ext cx="1313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rgbClr val="32416B"/>
                </a:solidFill>
                <a:ea typeface="思源黑体 CN Regular" panose="020B0500000000000000" pitchFamily="34" charset="-122"/>
              </a:rPr>
              <a:t>SpringBoot</a:t>
            </a:r>
            <a:endParaRPr lang="en-US" altLang="zh-CN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75555" y="2596852"/>
            <a:ext cx="3346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Java平台上的一种开源应用框架，提供具有控制反转特性的容器。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88733" y="1963988"/>
            <a:ext cx="4711067" cy="1527977"/>
          </a:xfrm>
          <a:prstGeom prst="rect">
            <a:avLst/>
          </a:prstGeom>
          <a:noFill/>
          <a:ln w="25400">
            <a:solidFill>
              <a:srgbClr val="3241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709418" y="2248463"/>
            <a:ext cx="959026" cy="959026"/>
          </a:xfrm>
          <a:prstGeom prst="ellipse">
            <a:avLst/>
          </a:prstGeom>
          <a:gradFill>
            <a:gsLst>
              <a:gs pos="30000">
                <a:srgbClr val="DDD4C1"/>
              </a:gs>
              <a:gs pos="85000">
                <a:srgbClr val="C2B28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668444" y="2246794"/>
            <a:ext cx="97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rgbClr val="32416B"/>
                </a:solidFill>
                <a:ea typeface="思源黑体 CN Regular" panose="020B0500000000000000" pitchFamily="34" charset="-122"/>
              </a:rPr>
              <a:t>Android</a:t>
            </a:r>
            <a:endParaRPr lang="zh-CN" altLang="en-US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668444" y="2596852"/>
            <a:ext cx="3346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基于Linux内核的操作系统，它采用了软件堆层（software stack，又名软件叠层）的架构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95844" y="3869273"/>
            <a:ext cx="4711067" cy="1527977"/>
          </a:xfrm>
          <a:prstGeom prst="rect">
            <a:avLst/>
          </a:prstGeom>
          <a:noFill/>
          <a:ln w="25400">
            <a:solidFill>
              <a:srgbClr val="3241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416529" y="4153748"/>
            <a:ext cx="959026" cy="959026"/>
          </a:xfrm>
          <a:prstGeom prst="ellipse">
            <a:avLst/>
          </a:prstGeom>
          <a:gradFill>
            <a:gsLst>
              <a:gs pos="30000">
                <a:srgbClr val="DDD4C1"/>
              </a:gs>
              <a:gs pos="85000">
                <a:srgbClr val="C2B28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375555" y="4152079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rgbClr val="32416B"/>
                </a:solidFill>
                <a:ea typeface="思源黑体 CN Regular" panose="020B0500000000000000" pitchFamily="34" charset="-122"/>
              </a:rPr>
              <a:t>Mysql数据库</a:t>
            </a:r>
            <a:endParaRPr lang="zh-CN" altLang="en-US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375555" y="4502137"/>
            <a:ext cx="3346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对数据进行编码和查询，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对常规的数据进行查询和组合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388733" y="3869273"/>
            <a:ext cx="4711067" cy="1527977"/>
          </a:xfrm>
          <a:prstGeom prst="rect">
            <a:avLst/>
          </a:prstGeom>
          <a:noFill/>
          <a:ln w="25400">
            <a:solidFill>
              <a:srgbClr val="3241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709418" y="4153748"/>
            <a:ext cx="959026" cy="959026"/>
          </a:xfrm>
          <a:prstGeom prst="ellipse">
            <a:avLst/>
          </a:prstGeom>
          <a:gradFill>
            <a:gsLst>
              <a:gs pos="30000">
                <a:srgbClr val="DDD4C1"/>
              </a:gs>
              <a:gs pos="85000">
                <a:srgbClr val="C2B28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668444" y="4152079"/>
            <a:ext cx="105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rgbClr val="32416B"/>
                </a:solidFill>
                <a:ea typeface="思源黑体 CN Regular" panose="020B0500000000000000" pitchFamily="34" charset="-122"/>
              </a:rPr>
              <a:t>MyBatis </a:t>
            </a:r>
            <a:endParaRPr lang="zh-CN" altLang="en-US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668444" y="4502137"/>
            <a:ext cx="3346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是一款优秀的持久层框架，它支持定制化 SQL、存储过程以及高级映射。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pic>
        <p:nvPicPr>
          <p:cNvPr id="62" name="图形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68976" y="2408021"/>
            <a:ext cx="639910" cy="639910"/>
          </a:xfrm>
          <a:prstGeom prst="rect">
            <a:avLst/>
          </a:prstGeom>
        </p:spPr>
      </p:pic>
      <p:pic>
        <p:nvPicPr>
          <p:cNvPr id="64" name="图形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7257" y="4341587"/>
            <a:ext cx="639910" cy="639910"/>
          </a:xfrm>
          <a:prstGeom prst="rect">
            <a:avLst/>
          </a:prstGeom>
        </p:spPr>
      </p:pic>
      <p:pic>
        <p:nvPicPr>
          <p:cNvPr id="66" name="图形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2438" y="4313306"/>
            <a:ext cx="639910" cy="639910"/>
          </a:xfrm>
          <a:prstGeom prst="rect">
            <a:avLst/>
          </a:prstGeom>
        </p:spPr>
      </p:pic>
      <p:pic>
        <p:nvPicPr>
          <p:cNvPr id="68" name="图形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1021" y="2408021"/>
            <a:ext cx="639909" cy="63990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53682" y="560744"/>
            <a:ext cx="2372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OBJECT</a:t>
            </a:r>
            <a:endParaRPr lang="zh-CN" altLang="en-US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数据库</a:t>
            </a:r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设计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593" y="6362184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开发技术方案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42658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8881745" y="2806065"/>
            <a:ext cx="1553210" cy="1553210"/>
          </a:xfrm>
          <a:prstGeom prst="ellipse">
            <a:avLst/>
          </a:prstGeom>
          <a:gradFill>
            <a:gsLst>
              <a:gs pos="30000">
                <a:srgbClr val="DDD4C1"/>
              </a:gs>
              <a:gs pos="85000">
                <a:srgbClr val="C2B28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679180" y="2609850"/>
            <a:ext cx="1959610" cy="1959610"/>
          </a:xfrm>
          <a:prstGeom prst="ellipse">
            <a:avLst/>
          </a:prstGeom>
          <a:noFill/>
          <a:ln w="28575">
            <a:solidFill>
              <a:srgbClr val="CBBD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7827010" y="1751330"/>
            <a:ext cx="3663315" cy="3663315"/>
          </a:xfrm>
          <a:prstGeom prst="ellipse">
            <a:avLst/>
          </a:prstGeom>
          <a:noFill/>
          <a:ln w="28575">
            <a:solidFill>
              <a:srgbClr val="CBBD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pic>
        <p:nvPicPr>
          <p:cNvPr id="74" name="图形 7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50350" y="3074035"/>
            <a:ext cx="1016635" cy="1016635"/>
          </a:xfrm>
          <a:prstGeom prst="rect">
            <a:avLst/>
          </a:prstGeom>
        </p:spPr>
      </p:pic>
      <p:sp>
        <p:nvSpPr>
          <p:cNvPr id="75" name="椭圆 74"/>
          <p:cNvSpPr/>
          <p:nvPr/>
        </p:nvSpPr>
        <p:spPr>
          <a:xfrm>
            <a:off x="8139430" y="1778000"/>
            <a:ext cx="919480" cy="919480"/>
          </a:xfrm>
          <a:prstGeom prst="ellipse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211820" y="1945958"/>
            <a:ext cx="774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32416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用户表</a:t>
            </a:r>
            <a:endParaRPr lang="zh-CN" altLang="en-US" sz="1600">
              <a:solidFill>
                <a:srgbClr val="32416B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8177530" y="4521200"/>
            <a:ext cx="919480" cy="919480"/>
          </a:xfrm>
          <a:prstGeom prst="ellipse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7517765" y="2628265"/>
            <a:ext cx="919480" cy="919480"/>
          </a:xfrm>
          <a:prstGeom prst="ellipse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249920" y="4689158"/>
            <a:ext cx="774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32416B"/>
                </a:solidFill>
                <a:ea typeface="思源黑体 CN Regular" panose="020B0500000000000000" pitchFamily="34" charset="-122"/>
              </a:rPr>
              <a:t>问题表</a:t>
            </a:r>
            <a:endParaRPr lang="zh-CN" altLang="en-US" sz="16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485063" y="2796223"/>
            <a:ext cx="984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32416B"/>
                </a:solidFill>
                <a:ea typeface="思源黑体 CN Regular" panose="020B0500000000000000" pitchFamily="34" charset="-122"/>
              </a:rPr>
              <a:t>学生班级信息</a:t>
            </a:r>
            <a:endParaRPr lang="zh-CN" altLang="en-US" sz="16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59815" y="1614805"/>
            <a:ext cx="60452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用户id、用户名、密码、盐值、电话号码、电子邮箱、性别:0-女，1-男、头像、是否删除：0-未删除，1-已删除、身份：0-管理员，1-老师，2-学生、姓名、校内编号、日志-创建人、日志-创建时间、日志-最后修改执行人、日志-最后修改时间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059815" y="3898265"/>
            <a:ext cx="5481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id、用户id、问题id、日志-创建人、日志-创建时间、日志-最后修改执行人、日志-最后修改时间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59815" y="2879725"/>
            <a:ext cx="54629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id、学生id、班级id、提问分数、回答分数、额外分数、日志-创建人、日志-创建时间、日志-最后修改执行人、日志-最后修改时间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24483" y="560744"/>
            <a:ext cx="27362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Database</a:t>
            </a:r>
            <a:endParaRPr lang="en-US" altLang="zh-CN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7466330" y="3689350"/>
            <a:ext cx="919480" cy="919480"/>
          </a:xfrm>
          <a:prstGeom prst="ellipse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7538720" y="3857308"/>
            <a:ext cx="774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32416B"/>
                </a:solidFill>
                <a:ea typeface="思源黑体 CN Regular" panose="020B0500000000000000" pitchFamily="34" charset="-122"/>
              </a:rPr>
              <a:t>收藏</a:t>
            </a:r>
            <a:r>
              <a:rPr lang="zh-CN" altLang="en-US" sz="1600">
                <a:solidFill>
                  <a:srgbClr val="32416B"/>
                </a:solidFill>
                <a:ea typeface="思源黑体 CN Regular" panose="020B0500000000000000" pitchFamily="34" charset="-122"/>
              </a:rPr>
              <a:t>表</a:t>
            </a:r>
            <a:endParaRPr lang="zh-CN" altLang="en-US" sz="16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059815" y="4670425"/>
            <a:ext cx="59975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id、问题、班级id、问题描述、关键词、提问者id、额外分数、点击次数、日志-创建人、日志-创建时间、日志-最后修改执行人、日志-最后修改时间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数据库</a:t>
            </a:r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设计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593" y="6362184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开发技术方案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42658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8881745" y="2806065"/>
            <a:ext cx="1553210" cy="1553210"/>
          </a:xfrm>
          <a:prstGeom prst="ellipse">
            <a:avLst/>
          </a:prstGeom>
          <a:gradFill>
            <a:gsLst>
              <a:gs pos="30000">
                <a:srgbClr val="DDD4C1"/>
              </a:gs>
              <a:gs pos="85000">
                <a:srgbClr val="C2B28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679180" y="2609850"/>
            <a:ext cx="1959610" cy="1959610"/>
          </a:xfrm>
          <a:prstGeom prst="ellipse">
            <a:avLst/>
          </a:prstGeom>
          <a:noFill/>
          <a:ln w="28575">
            <a:solidFill>
              <a:srgbClr val="CBBD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7827010" y="1751330"/>
            <a:ext cx="3663315" cy="3663315"/>
          </a:xfrm>
          <a:prstGeom prst="ellipse">
            <a:avLst/>
          </a:prstGeom>
          <a:noFill/>
          <a:ln w="28575">
            <a:solidFill>
              <a:srgbClr val="CBBD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pic>
        <p:nvPicPr>
          <p:cNvPr id="74" name="图形 7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50350" y="3074035"/>
            <a:ext cx="1016635" cy="1016635"/>
          </a:xfrm>
          <a:prstGeom prst="rect">
            <a:avLst/>
          </a:prstGeom>
        </p:spPr>
      </p:pic>
      <p:sp>
        <p:nvSpPr>
          <p:cNvPr id="75" name="椭圆 74"/>
          <p:cNvSpPr/>
          <p:nvPr/>
        </p:nvSpPr>
        <p:spPr>
          <a:xfrm>
            <a:off x="8139430" y="1778000"/>
            <a:ext cx="919480" cy="919480"/>
          </a:xfrm>
          <a:prstGeom prst="ellipse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211820" y="1945958"/>
            <a:ext cx="774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32416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关键词</a:t>
            </a:r>
            <a:r>
              <a:rPr lang="zh-CN" altLang="en-US" sz="1600">
                <a:solidFill>
                  <a:srgbClr val="32416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表</a:t>
            </a:r>
            <a:endParaRPr lang="zh-CN" altLang="en-US" sz="1600">
              <a:solidFill>
                <a:srgbClr val="32416B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8177530" y="4521200"/>
            <a:ext cx="919480" cy="919480"/>
          </a:xfrm>
          <a:prstGeom prst="ellipse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7464425" y="2628265"/>
            <a:ext cx="919480" cy="919480"/>
          </a:xfrm>
          <a:prstGeom prst="ellipse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249920" y="4689158"/>
            <a:ext cx="774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32416B"/>
                </a:solidFill>
                <a:ea typeface="思源黑体 CN Regular" panose="020B0500000000000000" pitchFamily="34" charset="-122"/>
              </a:rPr>
              <a:t>回答表</a:t>
            </a:r>
            <a:endParaRPr lang="zh-CN" altLang="en-US" sz="16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536815" y="2796223"/>
            <a:ext cx="774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32416B"/>
                </a:solidFill>
                <a:ea typeface="思源黑体 CN Regular" panose="020B0500000000000000" pitchFamily="34" charset="-122"/>
              </a:rPr>
              <a:t>科目表</a:t>
            </a:r>
            <a:endParaRPr lang="zh-CN" altLang="en-US" sz="16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115695" y="1786255"/>
            <a:ext cx="6045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id、班级id、关键词、日志-创建人、日志-创建时间、日志-最后修改执行人、日志-最后修改时间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115695" y="3538855"/>
            <a:ext cx="59975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id、班号、老师id、班级描述、班级名称、科目id、关键词、日志-创建人、日志-创建时间、日志-最后修改执行人、日志-最后修改时间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115695" y="2662555"/>
            <a:ext cx="60166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id、科目名称、学分、描述、日志-创建人、日志-创建时间、日志-最后修改执行人、日志-最后修改时间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24483" y="560744"/>
            <a:ext cx="27362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Database</a:t>
            </a:r>
            <a:endParaRPr lang="en-US" altLang="zh-CN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7466330" y="3689350"/>
            <a:ext cx="919480" cy="919480"/>
          </a:xfrm>
          <a:prstGeom prst="ellipse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7538720" y="3857308"/>
            <a:ext cx="774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32416B"/>
                </a:solidFill>
                <a:ea typeface="思源黑体 CN Regular" panose="020B0500000000000000" pitchFamily="34" charset="-122"/>
              </a:rPr>
              <a:t>班级表</a:t>
            </a:r>
            <a:endParaRPr lang="zh-CN" altLang="en-US" sz="16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115695" y="4661535"/>
            <a:ext cx="59975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id、原始问题id、被回答id、回答、回答者id、重要标志（老师设置）、额外分数、日志-创建人、日志-创建时间、日志-最后修改执行人、日志-最后修改时间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重点和</a:t>
            </a:r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难点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2003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论文研究内容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7468251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421155" y="2005774"/>
            <a:ext cx="3349690" cy="3349690"/>
          </a:xfrm>
          <a:prstGeom prst="diamond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任意多边形: 形状 11"/>
          <p:cNvSpPr/>
          <p:nvPr/>
        </p:nvSpPr>
        <p:spPr>
          <a:xfrm>
            <a:off x="4739376" y="2323994"/>
            <a:ext cx="1306378" cy="1306378"/>
          </a:xfrm>
          <a:custGeom>
            <a:avLst/>
            <a:gdLst>
              <a:gd name="connsiteX0" fmla="*/ 0 w 1022137"/>
              <a:gd name="connsiteY0" fmla="*/ 170360 h 1022137"/>
              <a:gd name="connsiteX1" fmla="*/ 170360 w 1022137"/>
              <a:gd name="connsiteY1" fmla="*/ 0 h 1022137"/>
              <a:gd name="connsiteX2" fmla="*/ 851777 w 1022137"/>
              <a:gd name="connsiteY2" fmla="*/ 0 h 1022137"/>
              <a:gd name="connsiteX3" fmla="*/ 1022137 w 1022137"/>
              <a:gd name="connsiteY3" fmla="*/ 170360 h 1022137"/>
              <a:gd name="connsiteX4" fmla="*/ 1022137 w 1022137"/>
              <a:gd name="connsiteY4" fmla="*/ 851777 h 1022137"/>
              <a:gd name="connsiteX5" fmla="*/ 851777 w 1022137"/>
              <a:gd name="connsiteY5" fmla="*/ 1022137 h 1022137"/>
              <a:gd name="connsiteX6" fmla="*/ 170360 w 1022137"/>
              <a:gd name="connsiteY6" fmla="*/ 1022137 h 1022137"/>
              <a:gd name="connsiteX7" fmla="*/ 0 w 1022137"/>
              <a:gd name="connsiteY7" fmla="*/ 851777 h 1022137"/>
              <a:gd name="connsiteX8" fmla="*/ 0 w 1022137"/>
              <a:gd name="connsiteY8" fmla="*/ 170360 h 102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137" h="1022137">
                <a:moveTo>
                  <a:pt x="0" y="170360"/>
                </a:moveTo>
                <a:cubicBezTo>
                  <a:pt x="0" y="76273"/>
                  <a:pt x="76273" y="0"/>
                  <a:pt x="170360" y="0"/>
                </a:cubicBezTo>
                <a:lnTo>
                  <a:pt x="851777" y="0"/>
                </a:lnTo>
                <a:cubicBezTo>
                  <a:pt x="945864" y="0"/>
                  <a:pt x="1022137" y="76273"/>
                  <a:pt x="1022137" y="170360"/>
                </a:cubicBezTo>
                <a:lnTo>
                  <a:pt x="1022137" y="851777"/>
                </a:lnTo>
                <a:cubicBezTo>
                  <a:pt x="1022137" y="945864"/>
                  <a:pt x="945864" y="1022137"/>
                  <a:pt x="851777" y="1022137"/>
                </a:cubicBezTo>
                <a:lnTo>
                  <a:pt x="170360" y="1022137"/>
                </a:lnTo>
                <a:cubicBezTo>
                  <a:pt x="76273" y="1022137"/>
                  <a:pt x="0" y="945864"/>
                  <a:pt x="0" y="851777"/>
                </a:cubicBezTo>
                <a:lnTo>
                  <a:pt x="0" y="170360"/>
                </a:lnTo>
                <a:close/>
              </a:path>
            </a:pathLst>
          </a:cu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6146245" y="2323994"/>
            <a:ext cx="1306378" cy="1306378"/>
          </a:xfrm>
          <a:custGeom>
            <a:avLst/>
            <a:gdLst>
              <a:gd name="connsiteX0" fmla="*/ 0 w 1022137"/>
              <a:gd name="connsiteY0" fmla="*/ 170360 h 1022137"/>
              <a:gd name="connsiteX1" fmla="*/ 170360 w 1022137"/>
              <a:gd name="connsiteY1" fmla="*/ 0 h 1022137"/>
              <a:gd name="connsiteX2" fmla="*/ 851777 w 1022137"/>
              <a:gd name="connsiteY2" fmla="*/ 0 h 1022137"/>
              <a:gd name="connsiteX3" fmla="*/ 1022137 w 1022137"/>
              <a:gd name="connsiteY3" fmla="*/ 170360 h 1022137"/>
              <a:gd name="connsiteX4" fmla="*/ 1022137 w 1022137"/>
              <a:gd name="connsiteY4" fmla="*/ 851777 h 1022137"/>
              <a:gd name="connsiteX5" fmla="*/ 851777 w 1022137"/>
              <a:gd name="connsiteY5" fmla="*/ 1022137 h 1022137"/>
              <a:gd name="connsiteX6" fmla="*/ 170360 w 1022137"/>
              <a:gd name="connsiteY6" fmla="*/ 1022137 h 1022137"/>
              <a:gd name="connsiteX7" fmla="*/ 0 w 1022137"/>
              <a:gd name="connsiteY7" fmla="*/ 851777 h 1022137"/>
              <a:gd name="connsiteX8" fmla="*/ 0 w 1022137"/>
              <a:gd name="connsiteY8" fmla="*/ 170360 h 102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137" h="1022137">
                <a:moveTo>
                  <a:pt x="0" y="170360"/>
                </a:moveTo>
                <a:cubicBezTo>
                  <a:pt x="0" y="76273"/>
                  <a:pt x="76273" y="0"/>
                  <a:pt x="170360" y="0"/>
                </a:cubicBezTo>
                <a:lnTo>
                  <a:pt x="851777" y="0"/>
                </a:lnTo>
                <a:cubicBezTo>
                  <a:pt x="945864" y="0"/>
                  <a:pt x="1022137" y="76273"/>
                  <a:pt x="1022137" y="170360"/>
                </a:cubicBezTo>
                <a:lnTo>
                  <a:pt x="1022137" y="851777"/>
                </a:lnTo>
                <a:cubicBezTo>
                  <a:pt x="1022137" y="945864"/>
                  <a:pt x="945864" y="1022137"/>
                  <a:pt x="851777" y="1022137"/>
                </a:cubicBezTo>
                <a:lnTo>
                  <a:pt x="170360" y="1022137"/>
                </a:lnTo>
                <a:cubicBezTo>
                  <a:pt x="76273" y="1022137"/>
                  <a:pt x="0" y="945864"/>
                  <a:pt x="0" y="851777"/>
                </a:cubicBezTo>
                <a:lnTo>
                  <a:pt x="0" y="170360"/>
                </a:lnTo>
                <a:close/>
              </a:path>
            </a:pathLst>
          </a:custGeom>
          <a:solidFill>
            <a:srgbClr val="DD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4739376" y="3730863"/>
            <a:ext cx="1306378" cy="1306378"/>
          </a:xfrm>
          <a:custGeom>
            <a:avLst/>
            <a:gdLst>
              <a:gd name="connsiteX0" fmla="*/ 0 w 1022137"/>
              <a:gd name="connsiteY0" fmla="*/ 170360 h 1022137"/>
              <a:gd name="connsiteX1" fmla="*/ 170360 w 1022137"/>
              <a:gd name="connsiteY1" fmla="*/ 0 h 1022137"/>
              <a:gd name="connsiteX2" fmla="*/ 851777 w 1022137"/>
              <a:gd name="connsiteY2" fmla="*/ 0 h 1022137"/>
              <a:gd name="connsiteX3" fmla="*/ 1022137 w 1022137"/>
              <a:gd name="connsiteY3" fmla="*/ 170360 h 1022137"/>
              <a:gd name="connsiteX4" fmla="*/ 1022137 w 1022137"/>
              <a:gd name="connsiteY4" fmla="*/ 851777 h 1022137"/>
              <a:gd name="connsiteX5" fmla="*/ 851777 w 1022137"/>
              <a:gd name="connsiteY5" fmla="*/ 1022137 h 1022137"/>
              <a:gd name="connsiteX6" fmla="*/ 170360 w 1022137"/>
              <a:gd name="connsiteY6" fmla="*/ 1022137 h 1022137"/>
              <a:gd name="connsiteX7" fmla="*/ 0 w 1022137"/>
              <a:gd name="connsiteY7" fmla="*/ 851777 h 1022137"/>
              <a:gd name="connsiteX8" fmla="*/ 0 w 1022137"/>
              <a:gd name="connsiteY8" fmla="*/ 170360 h 102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137" h="1022137">
                <a:moveTo>
                  <a:pt x="0" y="170360"/>
                </a:moveTo>
                <a:cubicBezTo>
                  <a:pt x="0" y="76273"/>
                  <a:pt x="76273" y="0"/>
                  <a:pt x="170360" y="0"/>
                </a:cubicBezTo>
                <a:lnTo>
                  <a:pt x="851777" y="0"/>
                </a:lnTo>
                <a:cubicBezTo>
                  <a:pt x="945864" y="0"/>
                  <a:pt x="1022137" y="76273"/>
                  <a:pt x="1022137" y="170360"/>
                </a:cubicBezTo>
                <a:lnTo>
                  <a:pt x="1022137" y="851777"/>
                </a:lnTo>
                <a:cubicBezTo>
                  <a:pt x="1022137" y="945864"/>
                  <a:pt x="945864" y="1022137"/>
                  <a:pt x="851777" y="1022137"/>
                </a:cubicBezTo>
                <a:lnTo>
                  <a:pt x="170360" y="1022137"/>
                </a:lnTo>
                <a:cubicBezTo>
                  <a:pt x="76273" y="1022137"/>
                  <a:pt x="0" y="945864"/>
                  <a:pt x="0" y="851777"/>
                </a:cubicBezTo>
                <a:lnTo>
                  <a:pt x="0" y="170360"/>
                </a:lnTo>
                <a:close/>
              </a:path>
            </a:pathLst>
          </a:custGeom>
          <a:solidFill>
            <a:srgbClr val="DD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6146245" y="3730863"/>
            <a:ext cx="1306378" cy="1306378"/>
          </a:xfrm>
          <a:custGeom>
            <a:avLst/>
            <a:gdLst>
              <a:gd name="connsiteX0" fmla="*/ 0 w 1022137"/>
              <a:gd name="connsiteY0" fmla="*/ 170360 h 1022137"/>
              <a:gd name="connsiteX1" fmla="*/ 170360 w 1022137"/>
              <a:gd name="connsiteY1" fmla="*/ 0 h 1022137"/>
              <a:gd name="connsiteX2" fmla="*/ 851777 w 1022137"/>
              <a:gd name="connsiteY2" fmla="*/ 0 h 1022137"/>
              <a:gd name="connsiteX3" fmla="*/ 1022137 w 1022137"/>
              <a:gd name="connsiteY3" fmla="*/ 170360 h 1022137"/>
              <a:gd name="connsiteX4" fmla="*/ 1022137 w 1022137"/>
              <a:gd name="connsiteY4" fmla="*/ 851777 h 1022137"/>
              <a:gd name="connsiteX5" fmla="*/ 851777 w 1022137"/>
              <a:gd name="connsiteY5" fmla="*/ 1022137 h 1022137"/>
              <a:gd name="connsiteX6" fmla="*/ 170360 w 1022137"/>
              <a:gd name="connsiteY6" fmla="*/ 1022137 h 1022137"/>
              <a:gd name="connsiteX7" fmla="*/ 0 w 1022137"/>
              <a:gd name="connsiteY7" fmla="*/ 851777 h 1022137"/>
              <a:gd name="connsiteX8" fmla="*/ 0 w 1022137"/>
              <a:gd name="connsiteY8" fmla="*/ 170360 h 102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137" h="1022137">
                <a:moveTo>
                  <a:pt x="0" y="170360"/>
                </a:moveTo>
                <a:cubicBezTo>
                  <a:pt x="0" y="76273"/>
                  <a:pt x="76273" y="0"/>
                  <a:pt x="170360" y="0"/>
                </a:cubicBezTo>
                <a:lnTo>
                  <a:pt x="851777" y="0"/>
                </a:lnTo>
                <a:cubicBezTo>
                  <a:pt x="945864" y="0"/>
                  <a:pt x="1022137" y="76273"/>
                  <a:pt x="1022137" y="170360"/>
                </a:cubicBezTo>
                <a:lnTo>
                  <a:pt x="1022137" y="851777"/>
                </a:lnTo>
                <a:cubicBezTo>
                  <a:pt x="1022137" y="945864"/>
                  <a:pt x="945864" y="1022137"/>
                  <a:pt x="851777" y="1022137"/>
                </a:cubicBezTo>
                <a:lnTo>
                  <a:pt x="170360" y="1022137"/>
                </a:lnTo>
                <a:cubicBezTo>
                  <a:pt x="76273" y="1022137"/>
                  <a:pt x="0" y="945864"/>
                  <a:pt x="0" y="851777"/>
                </a:cubicBezTo>
                <a:lnTo>
                  <a:pt x="0" y="170360"/>
                </a:lnTo>
                <a:close/>
              </a:path>
            </a:pathLst>
          </a:cu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18584" y="232399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需求分析</a:t>
            </a:r>
            <a:endParaRPr lang="zh-CN" altLang="en-US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04345" y="2785659"/>
            <a:ext cx="341631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了解师生使用需求，设计出功能完善，使用便捷的系统功能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08984" y="3785039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APP开发规范</a:t>
            </a:r>
            <a:endParaRPr lang="zh-CN" altLang="en-US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04345" y="4246704"/>
            <a:ext cx="34163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符合开发规范，符合用户使用习惯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871336" y="2323994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数据库设计</a:t>
            </a:r>
            <a:endParaRPr lang="zh-CN" altLang="en-US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71336" y="2785659"/>
            <a:ext cx="341631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在设计底层SQL语句时考虑到系统并行处理时的速度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871336" y="3785039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编写开发文档</a:t>
            </a:r>
            <a:endParaRPr lang="zh-CN" altLang="en-US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71336" y="4246704"/>
            <a:ext cx="341631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按照持久层开发、业务层开发、控制层开发、APP前端开发顺序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编写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pic>
        <p:nvPicPr>
          <p:cNvPr id="23" name="图形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39434" y="2613614"/>
            <a:ext cx="720000" cy="7200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9434" y="4024052"/>
            <a:ext cx="720000" cy="720000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565" y="4024052"/>
            <a:ext cx="720000" cy="720000"/>
          </a:xfrm>
          <a:prstGeom prst="rect">
            <a:avLst/>
          </a:prstGeom>
        </p:spPr>
      </p:pic>
      <p:pic>
        <p:nvPicPr>
          <p:cNvPr id="35" name="图形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2565" y="2613614"/>
            <a:ext cx="720000" cy="720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7080867" y="560744"/>
            <a:ext cx="4169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ACHIEVEMENT</a:t>
            </a:r>
            <a:endParaRPr lang="zh-CN" altLang="en-US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创新</a:t>
            </a:r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2003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论文研究内容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34157" y="6362184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创新点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7468251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421155" y="2005774"/>
            <a:ext cx="3349690" cy="3349690"/>
          </a:xfrm>
          <a:prstGeom prst="diamond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任意多边形: 形状 11"/>
          <p:cNvSpPr/>
          <p:nvPr/>
        </p:nvSpPr>
        <p:spPr>
          <a:xfrm>
            <a:off x="4739376" y="2323994"/>
            <a:ext cx="1306378" cy="1306378"/>
          </a:xfrm>
          <a:custGeom>
            <a:avLst/>
            <a:gdLst>
              <a:gd name="connsiteX0" fmla="*/ 0 w 1022137"/>
              <a:gd name="connsiteY0" fmla="*/ 170360 h 1022137"/>
              <a:gd name="connsiteX1" fmla="*/ 170360 w 1022137"/>
              <a:gd name="connsiteY1" fmla="*/ 0 h 1022137"/>
              <a:gd name="connsiteX2" fmla="*/ 851777 w 1022137"/>
              <a:gd name="connsiteY2" fmla="*/ 0 h 1022137"/>
              <a:gd name="connsiteX3" fmla="*/ 1022137 w 1022137"/>
              <a:gd name="connsiteY3" fmla="*/ 170360 h 1022137"/>
              <a:gd name="connsiteX4" fmla="*/ 1022137 w 1022137"/>
              <a:gd name="connsiteY4" fmla="*/ 851777 h 1022137"/>
              <a:gd name="connsiteX5" fmla="*/ 851777 w 1022137"/>
              <a:gd name="connsiteY5" fmla="*/ 1022137 h 1022137"/>
              <a:gd name="connsiteX6" fmla="*/ 170360 w 1022137"/>
              <a:gd name="connsiteY6" fmla="*/ 1022137 h 1022137"/>
              <a:gd name="connsiteX7" fmla="*/ 0 w 1022137"/>
              <a:gd name="connsiteY7" fmla="*/ 851777 h 1022137"/>
              <a:gd name="connsiteX8" fmla="*/ 0 w 1022137"/>
              <a:gd name="connsiteY8" fmla="*/ 170360 h 102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137" h="1022137">
                <a:moveTo>
                  <a:pt x="0" y="170360"/>
                </a:moveTo>
                <a:cubicBezTo>
                  <a:pt x="0" y="76273"/>
                  <a:pt x="76273" y="0"/>
                  <a:pt x="170360" y="0"/>
                </a:cubicBezTo>
                <a:lnTo>
                  <a:pt x="851777" y="0"/>
                </a:lnTo>
                <a:cubicBezTo>
                  <a:pt x="945864" y="0"/>
                  <a:pt x="1022137" y="76273"/>
                  <a:pt x="1022137" y="170360"/>
                </a:cubicBezTo>
                <a:lnTo>
                  <a:pt x="1022137" y="851777"/>
                </a:lnTo>
                <a:cubicBezTo>
                  <a:pt x="1022137" y="945864"/>
                  <a:pt x="945864" y="1022137"/>
                  <a:pt x="851777" y="1022137"/>
                </a:cubicBezTo>
                <a:lnTo>
                  <a:pt x="170360" y="1022137"/>
                </a:lnTo>
                <a:cubicBezTo>
                  <a:pt x="76273" y="1022137"/>
                  <a:pt x="0" y="945864"/>
                  <a:pt x="0" y="851777"/>
                </a:cubicBezTo>
                <a:lnTo>
                  <a:pt x="0" y="170360"/>
                </a:lnTo>
                <a:close/>
              </a:path>
            </a:pathLst>
          </a:cu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6146245" y="2323994"/>
            <a:ext cx="1306378" cy="1306378"/>
          </a:xfrm>
          <a:custGeom>
            <a:avLst/>
            <a:gdLst>
              <a:gd name="connsiteX0" fmla="*/ 0 w 1022137"/>
              <a:gd name="connsiteY0" fmla="*/ 170360 h 1022137"/>
              <a:gd name="connsiteX1" fmla="*/ 170360 w 1022137"/>
              <a:gd name="connsiteY1" fmla="*/ 0 h 1022137"/>
              <a:gd name="connsiteX2" fmla="*/ 851777 w 1022137"/>
              <a:gd name="connsiteY2" fmla="*/ 0 h 1022137"/>
              <a:gd name="connsiteX3" fmla="*/ 1022137 w 1022137"/>
              <a:gd name="connsiteY3" fmla="*/ 170360 h 1022137"/>
              <a:gd name="connsiteX4" fmla="*/ 1022137 w 1022137"/>
              <a:gd name="connsiteY4" fmla="*/ 851777 h 1022137"/>
              <a:gd name="connsiteX5" fmla="*/ 851777 w 1022137"/>
              <a:gd name="connsiteY5" fmla="*/ 1022137 h 1022137"/>
              <a:gd name="connsiteX6" fmla="*/ 170360 w 1022137"/>
              <a:gd name="connsiteY6" fmla="*/ 1022137 h 1022137"/>
              <a:gd name="connsiteX7" fmla="*/ 0 w 1022137"/>
              <a:gd name="connsiteY7" fmla="*/ 851777 h 1022137"/>
              <a:gd name="connsiteX8" fmla="*/ 0 w 1022137"/>
              <a:gd name="connsiteY8" fmla="*/ 170360 h 102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137" h="1022137">
                <a:moveTo>
                  <a:pt x="0" y="170360"/>
                </a:moveTo>
                <a:cubicBezTo>
                  <a:pt x="0" y="76273"/>
                  <a:pt x="76273" y="0"/>
                  <a:pt x="170360" y="0"/>
                </a:cubicBezTo>
                <a:lnTo>
                  <a:pt x="851777" y="0"/>
                </a:lnTo>
                <a:cubicBezTo>
                  <a:pt x="945864" y="0"/>
                  <a:pt x="1022137" y="76273"/>
                  <a:pt x="1022137" y="170360"/>
                </a:cubicBezTo>
                <a:lnTo>
                  <a:pt x="1022137" y="851777"/>
                </a:lnTo>
                <a:cubicBezTo>
                  <a:pt x="1022137" y="945864"/>
                  <a:pt x="945864" y="1022137"/>
                  <a:pt x="851777" y="1022137"/>
                </a:cubicBezTo>
                <a:lnTo>
                  <a:pt x="170360" y="1022137"/>
                </a:lnTo>
                <a:cubicBezTo>
                  <a:pt x="76273" y="1022137"/>
                  <a:pt x="0" y="945864"/>
                  <a:pt x="0" y="851777"/>
                </a:cubicBezTo>
                <a:lnTo>
                  <a:pt x="0" y="170360"/>
                </a:lnTo>
                <a:close/>
              </a:path>
            </a:pathLst>
          </a:custGeom>
          <a:solidFill>
            <a:srgbClr val="DD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4739376" y="3730863"/>
            <a:ext cx="1306378" cy="1306378"/>
          </a:xfrm>
          <a:custGeom>
            <a:avLst/>
            <a:gdLst>
              <a:gd name="connsiteX0" fmla="*/ 0 w 1022137"/>
              <a:gd name="connsiteY0" fmla="*/ 170360 h 1022137"/>
              <a:gd name="connsiteX1" fmla="*/ 170360 w 1022137"/>
              <a:gd name="connsiteY1" fmla="*/ 0 h 1022137"/>
              <a:gd name="connsiteX2" fmla="*/ 851777 w 1022137"/>
              <a:gd name="connsiteY2" fmla="*/ 0 h 1022137"/>
              <a:gd name="connsiteX3" fmla="*/ 1022137 w 1022137"/>
              <a:gd name="connsiteY3" fmla="*/ 170360 h 1022137"/>
              <a:gd name="connsiteX4" fmla="*/ 1022137 w 1022137"/>
              <a:gd name="connsiteY4" fmla="*/ 851777 h 1022137"/>
              <a:gd name="connsiteX5" fmla="*/ 851777 w 1022137"/>
              <a:gd name="connsiteY5" fmla="*/ 1022137 h 1022137"/>
              <a:gd name="connsiteX6" fmla="*/ 170360 w 1022137"/>
              <a:gd name="connsiteY6" fmla="*/ 1022137 h 1022137"/>
              <a:gd name="connsiteX7" fmla="*/ 0 w 1022137"/>
              <a:gd name="connsiteY7" fmla="*/ 851777 h 1022137"/>
              <a:gd name="connsiteX8" fmla="*/ 0 w 1022137"/>
              <a:gd name="connsiteY8" fmla="*/ 170360 h 102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137" h="1022137">
                <a:moveTo>
                  <a:pt x="0" y="170360"/>
                </a:moveTo>
                <a:cubicBezTo>
                  <a:pt x="0" y="76273"/>
                  <a:pt x="76273" y="0"/>
                  <a:pt x="170360" y="0"/>
                </a:cubicBezTo>
                <a:lnTo>
                  <a:pt x="851777" y="0"/>
                </a:lnTo>
                <a:cubicBezTo>
                  <a:pt x="945864" y="0"/>
                  <a:pt x="1022137" y="76273"/>
                  <a:pt x="1022137" y="170360"/>
                </a:cubicBezTo>
                <a:lnTo>
                  <a:pt x="1022137" y="851777"/>
                </a:lnTo>
                <a:cubicBezTo>
                  <a:pt x="1022137" y="945864"/>
                  <a:pt x="945864" y="1022137"/>
                  <a:pt x="851777" y="1022137"/>
                </a:cubicBezTo>
                <a:lnTo>
                  <a:pt x="170360" y="1022137"/>
                </a:lnTo>
                <a:cubicBezTo>
                  <a:pt x="76273" y="1022137"/>
                  <a:pt x="0" y="945864"/>
                  <a:pt x="0" y="851777"/>
                </a:cubicBezTo>
                <a:lnTo>
                  <a:pt x="0" y="170360"/>
                </a:lnTo>
                <a:close/>
              </a:path>
            </a:pathLst>
          </a:custGeom>
          <a:solidFill>
            <a:srgbClr val="DD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6146245" y="3730863"/>
            <a:ext cx="1306378" cy="1306378"/>
          </a:xfrm>
          <a:custGeom>
            <a:avLst/>
            <a:gdLst>
              <a:gd name="connsiteX0" fmla="*/ 0 w 1022137"/>
              <a:gd name="connsiteY0" fmla="*/ 170360 h 1022137"/>
              <a:gd name="connsiteX1" fmla="*/ 170360 w 1022137"/>
              <a:gd name="connsiteY1" fmla="*/ 0 h 1022137"/>
              <a:gd name="connsiteX2" fmla="*/ 851777 w 1022137"/>
              <a:gd name="connsiteY2" fmla="*/ 0 h 1022137"/>
              <a:gd name="connsiteX3" fmla="*/ 1022137 w 1022137"/>
              <a:gd name="connsiteY3" fmla="*/ 170360 h 1022137"/>
              <a:gd name="connsiteX4" fmla="*/ 1022137 w 1022137"/>
              <a:gd name="connsiteY4" fmla="*/ 851777 h 1022137"/>
              <a:gd name="connsiteX5" fmla="*/ 851777 w 1022137"/>
              <a:gd name="connsiteY5" fmla="*/ 1022137 h 1022137"/>
              <a:gd name="connsiteX6" fmla="*/ 170360 w 1022137"/>
              <a:gd name="connsiteY6" fmla="*/ 1022137 h 1022137"/>
              <a:gd name="connsiteX7" fmla="*/ 0 w 1022137"/>
              <a:gd name="connsiteY7" fmla="*/ 851777 h 1022137"/>
              <a:gd name="connsiteX8" fmla="*/ 0 w 1022137"/>
              <a:gd name="connsiteY8" fmla="*/ 170360 h 102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137" h="1022137">
                <a:moveTo>
                  <a:pt x="0" y="170360"/>
                </a:moveTo>
                <a:cubicBezTo>
                  <a:pt x="0" y="76273"/>
                  <a:pt x="76273" y="0"/>
                  <a:pt x="170360" y="0"/>
                </a:cubicBezTo>
                <a:lnTo>
                  <a:pt x="851777" y="0"/>
                </a:lnTo>
                <a:cubicBezTo>
                  <a:pt x="945864" y="0"/>
                  <a:pt x="1022137" y="76273"/>
                  <a:pt x="1022137" y="170360"/>
                </a:cubicBezTo>
                <a:lnTo>
                  <a:pt x="1022137" y="851777"/>
                </a:lnTo>
                <a:cubicBezTo>
                  <a:pt x="1022137" y="945864"/>
                  <a:pt x="945864" y="1022137"/>
                  <a:pt x="851777" y="1022137"/>
                </a:cubicBezTo>
                <a:lnTo>
                  <a:pt x="170360" y="1022137"/>
                </a:lnTo>
                <a:cubicBezTo>
                  <a:pt x="76273" y="1022137"/>
                  <a:pt x="0" y="945864"/>
                  <a:pt x="0" y="851777"/>
                </a:cubicBezTo>
                <a:lnTo>
                  <a:pt x="0" y="170360"/>
                </a:lnTo>
                <a:close/>
              </a:path>
            </a:pathLst>
          </a:cu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04345" y="2403389"/>
            <a:ext cx="341631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将问答过程进行集中进行，便于保留整个问答的过程，让更多学生看到该问题的探讨过程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04345" y="3826334"/>
            <a:ext cx="341631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可以提起师生大范围讨论，让老师和同学都参与到问题的解答之中，增进师生互动、生生互动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71336" y="2366559"/>
            <a:ext cx="341631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可以查询以往该课程的精华问答资料，实现对问答资源的充分利用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71336" y="3789504"/>
            <a:ext cx="341631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建立了更好的反馈激励机制，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用积分来评价学生在系统中的问答情况，便于老师的评价与管理。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pic>
        <p:nvPicPr>
          <p:cNvPr id="23" name="图形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39434" y="2613614"/>
            <a:ext cx="720000" cy="7200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9434" y="4024052"/>
            <a:ext cx="720000" cy="720000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565" y="4024052"/>
            <a:ext cx="720000" cy="720000"/>
          </a:xfrm>
          <a:prstGeom prst="rect">
            <a:avLst/>
          </a:prstGeom>
        </p:spPr>
      </p:pic>
      <p:pic>
        <p:nvPicPr>
          <p:cNvPr id="35" name="图形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2565" y="2613614"/>
            <a:ext cx="720000" cy="720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7080867" y="560744"/>
            <a:ext cx="4169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ACHIEVEMENT</a:t>
            </a:r>
            <a:endParaRPr lang="zh-CN" altLang="en-US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655459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099929" y="6014526"/>
            <a:ext cx="4563329" cy="484406"/>
            <a:chOff x="7328529" y="6014526"/>
            <a:chExt cx="4563329" cy="484406"/>
          </a:xfrm>
        </p:grpSpPr>
        <p:sp>
          <p:nvSpPr>
            <p:cNvPr id="9" name="矩形: 圆角 8"/>
            <p:cNvSpPr/>
            <p:nvPr/>
          </p:nvSpPr>
          <p:spPr>
            <a:xfrm>
              <a:off x="7328529" y="6014526"/>
              <a:ext cx="2120900" cy="484406"/>
            </a:xfrm>
            <a:prstGeom prst="roundRect">
              <a:avLst>
                <a:gd name="adj" fmla="val 50000"/>
              </a:avLst>
            </a:prstGeom>
            <a:solidFill>
              <a:srgbClr val="CBBD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Regular" panose="020B05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97440" y="6072063"/>
              <a:ext cx="1783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2416B"/>
                  </a:solidFill>
                  <a:ea typeface="思源黑体 CN Regular" panose="020B0500000000000000" pitchFamily="34" charset="-122"/>
                </a:rPr>
                <a:t>主讲人：</a:t>
              </a:r>
              <a:r>
                <a:rPr lang="zh-CN" altLang="en-US">
                  <a:solidFill>
                    <a:srgbClr val="32416B"/>
                  </a:solidFill>
                  <a:ea typeface="思源黑体 CN Regular" panose="020B0500000000000000" pitchFamily="34" charset="-122"/>
                </a:rPr>
                <a:t>刘廷奇</a:t>
              </a:r>
              <a:endParaRPr lang="zh-CN" altLang="en-US">
                <a:solidFill>
                  <a:srgbClr val="32416B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9770958" y="6014526"/>
              <a:ext cx="2120900" cy="484406"/>
            </a:xfrm>
            <a:prstGeom prst="roundRect">
              <a:avLst>
                <a:gd name="adj" fmla="val 50000"/>
              </a:avLst>
            </a:prstGeom>
            <a:solidFill>
              <a:srgbClr val="CBBD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939869" y="6072063"/>
              <a:ext cx="1783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2416B"/>
                  </a:solidFill>
                  <a:ea typeface="思源黑体 CN Regular" panose="020B0500000000000000" pitchFamily="34" charset="-122"/>
                </a:rPr>
                <a:t>指导教师：</a:t>
              </a:r>
              <a:r>
                <a:rPr lang="zh-CN" altLang="en-US">
                  <a:solidFill>
                    <a:srgbClr val="32416B"/>
                  </a:solidFill>
                  <a:ea typeface="思源黑体 CN Regular" panose="020B0500000000000000" pitchFamily="34" charset="-122"/>
                </a:rPr>
                <a:t>刘姝</a:t>
              </a:r>
              <a:endParaRPr lang="zh-CN" altLang="en-US">
                <a:solidFill>
                  <a:srgbClr val="32416B"/>
                </a:solidFill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14442" y="5795064"/>
            <a:ext cx="6315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OPENING REPORT</a:t>
            </a:r>
            <a:endParaRPr lang="zh-CN" altLang="en-US" sz="5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244518" y="-3"/>
            <a:ext cx="6947482" cy="478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993298" y="2314614"/>
            <a:ext cx="68884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Bold" panose="020B0800000000000000" pitchFamily="34" charset="-122"/>
              </a:rPr>
              <a:t>各位</a:t>
            </a:r>
            <a:r>
              <a:rPr lang="zh-CN" altLang="en-US" sz="66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Bold" panose="020B0800000000000000" pitchFamily="34" charset="-122"/>
              </a:rPr>
              <a:t>老师批评指正</a:t>
            </a:r>
            <a:endParaRPr lang="zh-CN" altLang="en-US" sz="6600">
              <a:solidFill>
                <a:schemeClr val="bg1"/>
              </a:solidFill>
              <a:latin typeface="思源黑体 CN Regular" panose="020B05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3298" y="96210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>
                <a:ln w="19050">
                  <a:solidFill>
                    <a:schemeClr val="bg1"/>
                  </a:solidFill>
                </a:ln>
                <a:noFill/>
                <a:latin typeface="思源黑体 CN Regular" panose="020B0500000000000000" pitchFamily="34" charset="-122"/>
                <a:ea typeface="思源黑体 CN Bold" panose="020B0800000000000000" pitchFamily="34" charset="-122"/>
              </a:rPr>
              <a:t>诚挚邀请</a:t>
            </a:r>
            <a:endParaRPr lang="zh-CN" altLang="en-US" sz="6600">
              <a:ln w="19050">
                <a:solidFill>
                  <a:schemeClr val="bg1"/>
                </a:solidFill>
              </a:ln>
              <a:noFill/>
              <a:latin typeface="思源黑体 CN Regular" panose="020B05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092200" y="3667125"/>
            <a:ext cx="3584575" cy="0"/>
          </a:xfrm>
          <a:prstGeom prst="line">
            <a:avLst/>
          </a:prstGeom>
          <a:ln w="19050">
            <a:solidFill>
              <a:srgbClr val="CBB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93298" y="3911641"/>
            <a:ext cx="320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CBBD9F"/>
                </a:solidFill>
                <a:ea typeface="思源黑体 CN Regular" panose="020B0500000000000000" pitchFamily="34" charset="-122"/>
              </a:rPr>
              <a:t>北京电子科技学院</a:t>
            </a:r>
            <a:endParaRPr lang="zh-CN" altLang="en-US">
              <a:solidFill>
                <a:srgbClr val="CBBD9F"/>
              </a:solidFill>
              <a:ea typeface="思源黑体 CN Regular" panose="020B0500000000000000" pitchFamily="34" charset="-122"/>
            </a:endParaRPr>
          </a:p>
          <a:p>
            <a:r>
              <a:rPr lang="en-US" altLang="zh-CN">
                <a:solidFill>
                  <a:srgbClr val="CBBD9F"/>
                </a:solidFill>
                <a:ea typeface="思源黑体 CN Regular" panose="020B0500000000000000" pitchFamily="34" charset="-122"/>
              </a:rPr>
              <a:t>2019</a:t>
            </a:r>
            <a:r>
              <a:rPr lang="zh-CN" altLang="en-US">
                <a:solidFill>
                  <a:srgbClr val="CBBD9F"/>
                </a:solidFill>
                <a:ea typeface="思源黑体 CN Regular" panose="020B0500000000000000" pitchFamily="34" charset="-122"/>
              </a:rPr>
              <a:t>级</a:t>
            </a:r>
            <a:r>
              <a:rPr lang="zh-CN" altLang="en-US">
                <a:solidFill>
                  <a:srgbClr val="CBBD9F"/>
                </a:solidFill>
                <a:ea typeface="思源黑体 CN Regular" panose="020B0500000000000000" pitchFamily="34" charset="-122"/>
              </a:rPr>
              <a:t>计算机科学与技术专业</a:t>
            </a:r>
            <a:endParaRPr lang="zh-CN" altLang="en-US">
              <a:solidFill>
                <a:srgbClr val="CBBD9F"/>
              </a:solidFill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700000">
            <a:off x="1918499" y="1889306"/>
            <a:ext cx="3079385" cy="3079385"/>
          </a:xfrm>
          <a:prstGeom prst="rect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1320000">
            <a:off x="1918498" y="1889305"/>
            <a:ext cx="3079385" cy="3079385"/>
          </a:xfrm>
          <a:prstGeom prst="rect">
            <a:avLst/>
          </a:prstGeom>
          <a:solidFill>
            <a:srgbClr val="CBB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18497" y="1889304"/>
            <a:ext cx="3079385" cy="3079385"/>
          </a:xfrm>
          <a:prstGeom prst="rect">
            <a:avLst/>
          </a:prstGeom>
          <a:solidFill>
            <a:srgbClr val="32416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10841" y="2139304"/>
            <a:ext cx="1694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  录</a:t>
            </a:r>
            <a:endParaRPr lang="zh-CN" altLang="en-US" sz="48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18497" y="3026071"/>
            <a:ext cx="30793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CONTENTS</a:t>
            </a:r>
            <a:endParaRPr lang="zh-CN" altLang="en-US" sz="20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59039" y="3898285"/>
            <a:ext cx="598300" cy="59830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6366607" y="3744791"/>
            <a:ext cx="5015688" cy="461665"/>
            <a:chOff x="6919057" y="3249491"/>
            <a:chExt cx="5015688" cy="461665"/>
          </a:xfrm>
        </p:grpSpPr>
        <p:sp>
          <p:nvSpPr>
            <p:cNvPr id="10" name="文本框 9"/>
            <p:cNvSpPr txBox="1"/>
            <p:nvPr/>
          </p:nvSpPr>
          <p:spPr>
            <a:xfrm>
              <a:off x="6919057" y="3249491"/>
              <a:ext cx="1336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PART 03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99065" y="3249491"/>
              <a:ext cx="3535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rgbClr val="32416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论文研究内容</a:t>
              </a:r>
              <a:r>
                <a:rPr lang="zh-CN" altLang="en-US" sz="2400">
                  <a:solidFill>
                    <a:srgbClr val="32416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及技术方案</a:t>
              </a:r>
              <a:endParaRPr lang="zh-CN" altLang="en-US" sz="2400">
                <a:solidFill>
                  <a:srgbClr val="32416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327161" y="3357775"/>
              <a:ext cx="0" cy="245097"/>
            </a:xfrm>
            <a:prstGeom prst="line">
              <a:avLst/>
            </a:prstGeom>
            <a:ln w="19050">
              <a:solidFill>
                <a:srgbClr val="3241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366607" y="1674980"/>
            <a:ext cx="3796488" cy="461665"/>
            <a:chOff x="6919057" y="1179680"/>
            <a:chExt cx="3796488" cy="461665"/>
          </a:xfrm>
        </p:grpSpPr>
        <p:sp>
          <p:nvSpPr>
            <p:cNvPr id="14" name="文本框 13"/>
            <p:cNvSpPr txBox="1"/>
            <p:nvPr/>
          </p:nvSpPr>
          <p:spPr>
            <a:xfrm>
              <a:off x="6919057" y="1179680"/>
              <a:ext cx="1336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PART 01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399065" y="1179680"/>
              <a:ext cx="2316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rgbClr val="32416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选题背景</a:t>
              </a:r>
              <a:r>
                <a:rPr lang="zh-CN" altLang="en-US" sz="2400">
                  <a:solidFill>
                    <a:srgbClr val="32416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和意义</a:t>
              </a:r>
              <a:endParaRPr lang="zh-CN" altLang="en-US" sz="2400">
                <a:solidFill>
                  <a:srgbClr val="32416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8327161" y="1287964"/>
              <a:ext cx="0" cy="245097"/>
            </a:xfrm>
            <a:prstGeom prst="line">
              <a:avLst/>
            </a:prstGeom>
            <a:ln w="19050">
              <a:solidFill>
                <a:srgbClr val="3241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6366607" y="2709885"/>
            <a:ext cx="3819110" cy="461665"/>
            <a:chOff x="6919057" y="2214585"/>
            <a:chExt cx="3819110" cy="461665"/>
          </a:xfrm>
        </p:grpSpPr>
        <p:sp>
          <p:nvSpPr>
            <p:cNvPr id="17" name="文本框 16"/>
            <p:cNvSpPr txBox="1"/>
            <p:nvPr/>
          </p:nvSpPr>
          <p:spPr>
            <a:xfrm>
              <a:off x="6919057" y="2214585"/>
              <a:ext cx="1336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PART 02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399065" y="2214585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rgbClr val="32416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国内外研究情况</a:t>
              </a:r>
              <a:endParaRPr lang="zh-CN" altLang="en-US" sz="2400">
                <a:solidFill>
                  <a:srgbClr val="32416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8327161" y="2322869"/>
              <a:ext cx="0" cy="245097"/>
            </a:xfrm>
            <a:prstGeom prst="line">
              <a:avLst/>
            </a:prstGeom>
            <a:ln w="19050">
              <a:solidFill>
                <a:srgbClr val="3241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6366607" y="4779697"/>
            <a:ext cx="5320488" cy="461665"/>
            <a:chOff x="6919057" y="4284397"/>
            <a:chExt cx="5320488" cy="461665"/>
          </a:xfrm>
        </p:grpSpPr>
        <p:sp>
          <p:nvSpPr>
            <p:cNvPr id="20" name="文本框 19"/>
            <p:cNvSpPr txBox="1"/>
            <p:nvPr/>
          </p:nvSpPr>
          <p:spPr>
            <a:xfrm>
              <a:off x="6919057" y="4284397"/>
              <a:ext cx="1336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PART 04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99065" y="4284397"/>
              <a:ext cx="3840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rgbClr val="32416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课题研究的重难点及创新点</a:t>
              </a:r>
              <a:endParaRPr lang="zh-CN" altLang="en-US" sz="2400">
                <a:solidFill>
                  <a:srgbClr val="32416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8327161" y="4392681"/>
              <a:ext cx="0" cy="245097"/>
            </a:xfrm>
            <a:prstGeom prst="line">
              <a:avLst/>
            </a:prstGeom>
            <a:ln w="19050">
              <a:solidFill>
                <a:srgbClr val="3241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3379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542003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论文研究内容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答辩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94583" y="6223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4095" y="1773555"/>
            <a:ext cx="57080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创新人才是我国升级为创新型强国的关键。高等教育中培养学生的创新能力成为更重要的目标。在教学过程中，积极的问答对于培养学生的逻辑推理、创造性和批判性思维有着明显的作用，有助于提高学生的综合素质，培养创新型人才。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16200000">
            <a:off x="8705469" y="2557288"/>
            <a:ext cx="58650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ln>
                  <a:solidFill>
                    <a:srgbClr val="32416B"/>
                  </a:solidFill>
                </a:ln>
                <a:noFill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BACKGROUND</a:t>
            </a:r>
            <a:endParaRPr lang="zh-CN" altLang="en-US" sz="6600">
              <a:ln>
                <a:solidFill>
                  <a:srgbClr val="32416B"/>
                </a:solidFill>
              </a:ln>
              <a:noFill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15" y="232893"/>
            <a:ext cx="5756787" cy="57567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95790" y="1439215"/>
            <a:ext cx="896937" cy="75436"/>
          </a:xfrm>
          <a:prstGeom prst="rect">
            <a:avLst/>
          </a:prstGeom>
          <a:solidFill>
            <a:srgbClr val="CBB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995796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4583" y="6223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研究目的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2003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论文研究内容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995796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92200" y="1843405"/>
            <a:ext cx="3168015" cy="3559175"/>
          </a:xfrm>
          <a:prstGeom prst="rect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70368" y="2200283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提问方式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分散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83360" y="2970530"/>
            <a:ext cx="23856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问答方式多样且分散，常见有线上课堂提问、社交软件提问、学习平台提问、电子邮件提问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等。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900673" y="2811599"/>
            <a:ext cx="1551069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2416B">
                    <a:alpha val="0"/>
                  </a:srgbClr>
                </a:gs>
                <a:gs pos="50000">
                  <a:srgbClr val="32416B"/>
                </a:gs>
                <a:gs pos="100000">
                  <a:srgbClr val="32416B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4615180" y="1843405"/>
            <a:ext cx="3088640" cy="3559175"/>
          </a:xfrm>
          <a:prstGeom prst="rect">
            <a:avLst/>
          </a:prstGeom>
          <a:solidFill>
            <a:srgbClr val="DD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53660" y="2142498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回答问题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重复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908233" y="2903220"/>
            <a:ext cx="25025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教师需要沟通了解问题症结，为不同学生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  <a:sym typeface="+mn-ea"/>
              </a:rPr>
              <a:t>多次回答同一问题，增加无意义的工作量，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耗费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大量时间。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5383966" y="2753814"/>
            <a:ext cx="1551069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2416B">
                    <a:alpha val="0"/>
                  </a:srgbClr>
                </a:gs>
                <a:gs pos="50000">
                  <a:srgbClr val="32416B"/>
                </a:gs>
                <a:gs pos="100000">
                  <a:srgbClr val="32416B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058785" y="1843405"/>
            <a:ext cx="3059430" cy="3559175"/>
          </a:xfrm>
          <a:prstGeom prst="rect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82660" y="2171073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优质回答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丢失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42313" y="2961005"/>
            <a:ext cx="24923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优质回答分散在各个平台，难以收集整理，聊天记录会过期丢失，不方便转发给范围更大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的学生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8812966" y="2811599"/>
            <a:ext cx="1551069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2416B">
                    <a:alpha val="0"/>
                  </a:srgbClr>
                </a:gs>
                <a:gs pos="50000">
                  <a:srgbClr val="32416B"/>
                </a:gs>
                <a:gs pos="100000">
                  <a:srgbClr val="32416B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368497" y="560744"/>
            <a:ext cx="2877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PURPOSE</a:t>
            </a:r>
            <a:endParaRPr lang="zh-CN" altLang="en-US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研究意义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2003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论文研究内容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995796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346420" y="2558702"/>
            <a:ext cx="5499161" cy="0"/>
          </a:xfrm>
          <a:prstGeom prst="line">
            <a:avLst/>
          </a:prstGeom>
          <a:ln w="38100">
            <a:solidFill>
              <a:srgbClr val="CBB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5454977" y="1917679"/>
            <a:ext cx="1282046" cy="1282046"/>
          </a:xfrm>
          <a:prstGeom prst="ellipse">
            <a:avLst/>
          </a:prstGeom>
          <a:gradFill>
            <a:gsLst>
              <a:gs pos="30000">
                <a:srgbClr val="DDD4C1"/>
              </a:gs>
              <a:gs pos="85000">
                <a:srgbClr val="C2B28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384884" y="1917679"/>
            <a:ext cx="1282046" cy="1282046"/>
          </a:xfrm>
          <a:prstGeom prst="ellipse">
            <a:avLst/>
          </a:prstGeom>
          <a:gradFill>
            <a:gsLst>
              <a:gs pos="30000">
                <a:srgbClr val="DDD4C1"/>
              </a:gs>
              <a:gs pos="85000">
                <a:srgbClr val="C2B28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525069" y="1917679"/>
            <a:ext cx="1282046" cy="1282046"/>
          </a:xfrm>
          <a:prstGeom prst="ellipse">
            <a:avLst/>
          </a:prstGeom>
          <a:gradFill>
            <a:gsLst>
              <a:gs pos="30000">
                <a:srgbClr val="DDD4C1"/>
              </a:gs>
              <a:gs pos="85000">
                <a:srgbClr val="C2B28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pic>
        <p:nvPicPr>
          <p:cNvPr id="16" name="图形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25746" y="2254959"/>
            <a:ext cx="600324" cy="600324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5837" y="2254959"/>
            <a:ext cx="600326" cy="600326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5931" y="2254959"/>
            <a:ext cx="600326" cy="600326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715267" y="3326209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师生共享答疑平台</a:t>
            </a:r>
            <a:endParaRPr lang="zh-CN" altLang="en-US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10290" y="3914358"/>
            <a:ext cx="2631233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建立课程线上答疑分享学习系统，为师生搭建了一个便捷的问答交流平台，让更多学生看到该问题的探讨过程，可以提起师生大范围讨论。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85361" y="3326209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优质问答</a:t>
            </a:r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永久留存</a:t>
            </a:r>
            <a:endParaRPr lang="zh-CN" altLang="en-US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80383" y="3914358"/>
            <a:ext cx="2631233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可以搜索要问的问题，，加入到感兴趣问题的讨论之中，查询以往该课程的精华问答资料，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实现对问答资源的充分利用。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55455" y="3326209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优问优答</a:t>
            </a:r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额外评分</a:t>
            </a:r>
            <a:endParaRPr lang="zh-CN" altLang="en-US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850477" y="3914358"/>
            <a:ext cx="2631233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建立了更好的反馈激励机制，学生可以通过问答过程获得分数，老师可以根据提出问题的质量、回答问题的准确度等对学生进行额外加分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443145" y="560744"/>
            <a:ext cx="28119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MEANING</a:t>
            </a:r>
            <a:endParaRPr lang="zh-CN" altLang="en-US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583" y="62230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国内外研究现状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2003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论文研究内容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326950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 rot="16200000" flipH="1">
            <a:off x="6681992" y="956264"/>
            <a:ext cx="3386906" cy="5448709"/>
          </a:xfrm>
          <a:custGeom>
            <a:avLst/>
            <a:gdLst>
              <a:gd name="connsiteX0" fmla="*/ 0 w 3386906"/>
              <a:gd name="connsiteY0" fmla="*/ 5448709 h 5448709"/>
              <a:gd name="connsiteX1" fmla="*/ 0 w 3386906"/>
              <a:gd name="connsiteY1" fmla="*/ 1841092 h 5448709"/>
              <a:gd name="connsiteX2" fmla="*/ 3386906 w 3386906"/>
              <a:gd name="connsiteY2" fmla="*/ 1841092 h 5448709"/>
              <a:gd name="connsiteX3" fmla="*/ 3386906 w 3386906"/>
              <a:gd name="connsiteY3" fmla="*/ 5448709 h 5448709"/>
              <a:gd name="connsiteX4" fmla="*/ 0 w 3386906"/>
              <a:gd name="connsiteY4" fmla="*/ 1841091 h 5448709"/>
              <a:gd name="connsiteX5" fmla="*/ 1693453 w 3386906"/>
              <a:gd name="connsiteY5" fmla="*/ 0 h 5448709"/>
              <a:gd name="connsiteX6" fmla="*/ 3386906 w 3386906"/>
              <a:gd name="connsiteY6" fmla="*/ 1841091 h 54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6906" h="5448709">
                <a:moveTo>
                  <a:pt x="0" y="5448709"/>
                </a:moveTo>
                <a:lnTo>
                  <a:pt x="0" y="1841092"/>
                </a:lnTo>
                <a:lnTo>
                  <a:pt x="3386906" y="1841092"/>
                </a:lnTo>
                <a:lnTo>
                  <a:pt x="3386906" y="5448709"/>
                </a:lnTo>
                <a:close/>
                <a:moveTo>
                  <a:pt x="0" y="1841091"/>
                </a:moveTo>
                <a:lnTo>
                  <a:pt x="1693453" y="0"/>
                </a:lnTo>
                <a:lnTo>
                  <a:pt x="3386906" y="1841091"/>
                </a:lnTo>
                <a:close/>
              </a:path>
            </a:pathLst>
          </a:cu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 rot="5400000">
            <a:off x="2123102" y="956264"/>
            <a:ext cx="3386906" cy="5448709"/>
          </a:xfrm>
          <a:custGeom>
            <a:avLst/>
            <a:gdLst>
              <a:gd name="connsiteX0" fmla="*/ 0 w 3386906"/>
              <a:gd name="connsiteY0" fmla="*/ 5448709 h 5448709"/>
              <a:gd name="connsiteX1" fmla="*/ 0 w 3386906"/>
              <a:gd name="connsiteY1" fmla="*/ 1841092 h 5448709"/>
              <a:gd name="connsiteX2" fmla="*/ 3386906 w 3386906"/>
              <a:gd name="connsiteY2" fmla="*/ 1841092 h 5448709"/>
              <a:gd name="connsiteX3" fmla="*/ 3386906 w 3386906"/>
              <a:gd name="connsiteY3" fmla="*/ 5448709 h 5448709"/>
              <a:gd name="connsiteX4" fmla="*/ 0 w 3386906"/>
              <a:gd name="connsiteY4" fmla="*/ 1841091 h 5448709"/>
              <a:gd name="connsiteX5" fmla="*/ 1693453 w 3386906"/>
              <a:gd name="connsiteY5" fmla="*/ 0 h 5448709"/>
              <a:gd name="connsiteX6" fmla="*/ 3386906 w 3386906"/>
              <a:gd name="connsiteY6" fmla="*/ 1841091 h 54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6906" h="5448709">
                <a:moveTo>
                  <a:pt x="0" y="5448709"/>
                </a:moveTo>
                <a:lnTo>
                  <a:pt x="0" y="1841092"/>
                </a:lnTo>
                <a:lnTo>
                  <a:pt x="3386906" y="1841092"/>
                </a:lnTo>
                <a:lnTo>
                  <a:pt x="3386906" y="5448709"/>
                </a:lnTo>
                <a:close/>
                <a:moveTo>
                  <a:pt x="0" y="1841091"/>
                </a:moveTo>
                <a:lnTo>
                  <a:pt x="1693453" y="0"/>
                </a:lnTo>
                <a:lnTo>
                  <a:pt x="3386906" y="1841091"/>
                </a:lnTo>
                <a:close/>
              </a:path>
            </a:pathLst>
          </a:cu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343830" y="2928449"/>
            <a:ext cx="1504340" cy="1504340"/>
          </a:xfrm>
          <a:prstGeom prst="ellipse">
            <a:avLst/>
          </a:prstGeom>
          <a:gradFill>
            <a:gsLst>
              <a:gs pos="30000">
                <a:srgbClr val="DDD4C1"/>
              </a:gs>
              <a:gs pos="85000">
                <a:srgbClr val="C2B28E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51090" y="3235709"/>
            <a:ext cx="889820" cy="8898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638800" y="32258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38800" y="32258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38800" y="32258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77984" y="2895788"/>
            <a:ext cx="487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内</a:t>
            </a:r>
            <a:endParaRPr lang="zh-CN" altLang="en-US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外</a:t>
            </a:r>
            <a:endParaRPr lang="en-US" altLang="zh-CN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现</a:t>
            </a:r>
            <a:endParaRPr lang="en-US" altLang="zh-CN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状</a:t>
            </a:r>
            <a:endParaRPr lang="zh-CN" altLang="en-US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26337" y="2895788"/>
            <a:ext cx="487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技</a:t>
            </a:r>
            <a:endParaRPr lang="zh-CN" altLang="en-US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术</a:t>
            </a:r>
            <a:endParaRPr lang="en-US" altLang="zh-CN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现</a:t>
            </a:r>
            <a:endParaRPr lang="en-US" altLang="zh-CN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400">
                <a:solidFill>
                  <a:srgbClr val="32416B"/>
                </a:solidFill>
                <a:ea typeface="思源黑体 CN Regular" panose="020B0500000000000000" pitchFamily="34" charset="-122"/>
              </a:rPr>
              <a:t>状</a:t>
            </a:r>
            <a:endParaRPr lang="zh-CN" altLang="en-US" sz="2400">
              <a:solidFill>
                <a:srgbClr val="32416B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13510" y="2324735"/>
            <a:ext cx="3054985" cy="2605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国内树立了以学生为本的教育理念，努力打造激发学生创新热情、培养学生创新思维、塑造学生创新人格、提升学生创新能力的创新教育。国外在此方面重视提高学生的开放性思维能力。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718674" y="2324532"/>
            <a:ext cx="30549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当前市场上常见的系统依然没有将师生答疑过程集中起来，并且加以整理归档，充分利用。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23658" y="3850189"/>
            <a:ext cx="3054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项目后端使用当前主流的springboot框架，前端使用市场占有率更高的Android技术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68497" y="560744"/>
            <a:ext cx="28882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COMPARE</a:t>
            </a:r>
            <a:endParaRPr lang="zh-CN" altLang="en-US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4213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功能设计</a:t>
            </a:r>
            <a:r>
              <a:rPr lang="en-US" altLang="zh-CN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教师端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2003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论文研究内容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42658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8611089" y="560744"/>
            <a:ext cx="22739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teacher</a:t>
            </a:r>
            <a:endParaRPr lang="en-US" altLang="zh-CN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-228" r="10338"/>
          <a:stretch>
            <a:fillRect/>
          </a:stretch>
        </p:blipFill>
        <p:spPr>
          <a:xfrm>
            <a:off x="949960" y="1647825"/>
            <a:ext cx="10750550" cy="41954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4213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功能设计</a:t>
            </a:r>
            <a:r>
              <a:rPr lang="en-US" altLang="zh-CN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教师端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2003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论文研究内容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42658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8611089" y="560744"/>
            <a:ext cx="22739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teacher</a:t>
            </a:r>
            <a:endParaRPr lang="en-US" altLang="zh-CN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7490" y="1372235"/>
            <a:ext cx="9079865" cy="44640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4213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功能设计</a:t>
            </a:r>
            <a:r>
              <a:rPr lang="en-US" altLang="zh-CN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36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教师端</a:t>
            </a:r>
            <a:endParaRPr lang="zh-CN" altLang="en-US" sz="36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2003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论文研究内容</a:t>
            </a:r>
            <a:endParaRPr lang="zh-CN" altLang="en-US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9857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重、难点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21" y="636218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答辩结束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42658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8611089" y="560744"/>
            <a:ext cx="22739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teacher</a:t>
            </a:r>
            <a:endParaRPr lang="en-US" altLang="zh-CN" sz="4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3045" y="1330325"/>
            <a:ext cx="8717280" cy="4549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PP_MARK_KEY" val="f6c447ab-ec1f-4701-8b95-fb0b1eba5c0d"/>
  <p:tag name="COMMONDATA" val="eyJjb3VudCI6MjQsImhkaWQiOiJmOGJjZTM2NzZjM2YwMDFlNWFiZjRjYWE2YzhjMWIxMyIsInVzZXJDb3VudCI6MjR9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常用">
      <a:majorFont>
        <a:latin typeface="Arial Black"/>
        <a:ea typeface="思源黑体 Bold"/>
        <a:cs typeface=""/>
      </a:majorFont>
      <a:minorFont>
        <a:latin typeface="Arial"/>
        <a:ea typeface="思源黑体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2416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2424</Words>
  <Application>WPS 演示</Application>
  <PresentationFormat>宽屏</PresentationFormat>
  <Paragraphs>358</Paragraphs>
  <Slides>17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思源黑体 CN Regular</vt:lpstr>
      <vt:lpstr>思源黑体 CN Bold</vt:lpstr>
      <vt:lpstr>黑体</vt:lpstr>
      <vt:lpstr>微软雅黑</vt:lpstr>
      <vt:lpstr>Arial Unicode MS</vt:lpstr>
      <vt:lpstr>Calibri</vt:lpstr>
      <vt:lpstr>思源黑体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路</dc:creator>
  <cp:lastModifiedBy>荡滓握脱棵</cp:lastModifiedBy>
  <cp:revision>75</cp:revision>
  <dcterms:created xsi:type="dcterms:W3CDTF">2022-03-28T11:29:00Z</dcterms:created>
  <dcterms:modified xsi:type="dcterms:W3CDTF">2023-03-06T09:39:51Z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v1.0_mb_tmEDieqgjlNeP3BcILdEsg==</vt:lpwstr>
  </property>
  <property fmtid="{D5CDD505-2E9C-101B-9397-08002B2CF9AE}" pid="4" name="ICV">
    <vt:lpwstr>5F03A68A9BE949ECB217E2429BA63480</vt:lpwstr>
  </property>
</Properties>
</file>